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57970f32a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57970f32a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57970f32a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57970f32a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57970f32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57970f32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757970f32a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757970f32a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DFF0D8">
            <a:alpha val="7822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039925" y="1557050"/>
            <a:ext cx="2905500" cy="761400"/>
          </a:xfrm>
          <a:prstGeom prst="rect">
            <a:avLst/>
          </a:prstGeom>
          <a:solidFill>
            <a:srgbClr val="B6D7A8">
              <a:alpha val="44000"/>
            </a:srgbClr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943275" y="111825"/>
            <a:ext cx="68754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>
                <a:solidFill>
                  <a:schemeClr val="dk1"/>
                </a:solidFill>
              </a:rPr>
              <a:t>¿ POR QUÉ SE DA EL CONSUMO DEPRIMIDO DE PANELA 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>
                <a:solidFill>
                  <a:schemeClr val="dk1"/>
                </a:solidFill>
              </a:rPr>
              <a:t>EN LA CANASTA BÁSICA FAMILIAR ? 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892100" y="836325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618052" y="84337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2996830" y="84337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" name="Google Shape;59;p13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8475" y="1096325"/>
            <a:ext cx="2036850" cy="1194600"/>
          </a:xfrm>
          <a:prstGeom prst="rect">
            <a:avLst/>
          </a:prstGeom>
          <a:noFill/>
          <a:ln w="1905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0" name="Google Shape;60;p13"/>
          <p:cNvSpPr/>
          <p:nvPr/>
        </p:nvSpPr>
        <p:spPr>
          <a:xfrm>
            <a:off x="3405580" y="836325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738583" y="84337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101559" y="839851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4797539" y="84337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4464535" y="84337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5190487" y="84337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5523491" y="84337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5916439" y="84337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6249442" y="84337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6582446" y="83632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6945422" y="84337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7278425" y="83632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9700" y="1710750"/>
            <a:ext cx="2251199" cy="317867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4193400" y="4419375"/>
            <a:ext cx="4950600" cy="761400"/>
          </a:xfrm>
          <a:prstGeom prst="rect">
            <a:avLst/>
          </a:prstGeom>
          <a:solidFill>
            <a:srgbClr val="B6D7A8">
              <a:alpha val="44000"/>
            </a:srgbClr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 COLOMBIA SE ESTIMA UN PROMEDIO DE 308 MIL HECTÁREAS PANELERAS.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Distribuidas en 23 departamentos y más de 500 municipios. </a:t>
            </a: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3313" y="2684463"/>
            <a:ext cx="242425" cy="24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5738" y="3012788"/>
            <a:ext cx="242425" cy="24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8225" y="2684463"/>
            <a:ext cx="242425" cy="24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36798" y="2926898"/>
            <a:ext cx="197000" cy="1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9798" y="3012798"/>
            <a:ext cx="169475" cy="16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6388" y="3676688"/>
            <a:ext cx="242425" cy="242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1221596" y="1051933"/>
            <a:ext cx="8871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/>
              <a:t>El consumo de panela ha caído en un 40% </a:t>
            </a:r>
            <a:endParaRPr sz="700"/>
          </a:p>
        </p:txBody>
      </p:sp>
      <p:sp>
        <p:nvSpPr>
          <p:cNvPr id="81" name="Google Shape;81;p13"/>
          <p:cNvSpPr txBox="1"/>
          <p:nvPr/>
        </p:nvSpPr>
        <p:spPr>
          <a:xfrm>
            <a:off x="430750" y="2446963"/>
            <a:ext cx="19797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</a:rPr>
              <a:t>Ministerio de Agricultura y Desarrollo Rural (2000 y 2004) 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6">
            <a:alphaModFix/>
          </a:blip>
          <a:srcRect l="10040" t="-3000" r="-10039" b="2999"/>
          <a:stretch/>
        </p:blipFill>
        <p:spPr>
          <a:xfrm>
            <a:off x="0" y="3301675"/>
            <a:ext cx="1746700" cy="126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42444" y="4243400"/>
            <a:ext cx="1947200" cy="107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/>
          <p:nvPr/>
        </p:nvSpPr>
        <p:spPr>
          <a:xfrm>
            <a:off x="235575" y="2763075"/>
            <a:ext cx="102000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943275" y="3139525"/>
            <a:ext cx="1589400" cy="11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-279400" algn="just" rtl="0"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es" sz="800"/>
              <a:t>La participación en consumo aumentó de un </a:t>
            </a:r>
            <a:r>
              <a:rPr lang="es" sz="800">
                <a:solidFill>
                  <a:schemeClr val="dk1"/>
                </a:solidFill>
              </a:rPr>
              <a:t> 52.17% en el 2000 a 58.71% en 2004. El azúcar bajó su participación del 47.55% al 43.35%,.</a:t>
            </a:r>
            <a:endParaRPr sz="800"/>
          </a:p>
        </p:txBody>
      </p:sp>
      <p:sp>
        <p:nvSpPr>
          <p:cNvPr id="86" name="Google Shape;86;p13"/>
          <p:cNvSpPr/>
          <p:nvPr/>
        </p:nvSpPr>
        <p:spPr>
          <a:xfrm>
            <a:off x="2239284" y="843368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3"/>
          <p:cNvSpPr/>
          <p:nvPr/>
        </p:nvSpPr>
        <p:spPr>
          <a:xfrm rot="5400000">
            <a:off x="2616282" y="2806826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/>
          <p:nvPr/>
        </p:nvSpPr>
        <p:spPr>
          <a:xfrm rot="5400000">
            <a:off x="2619808" y="3169802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3"/>
          <p:cNvSpPr/>
          <p:nvPr/>
        </p:nvSpPr>
        <p:spPr>
          <a:xfrm rot="5400000">
            <a:off x="2616282" y="386578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3"/>
          <p:cNvSpPr/>
          <p:nvPr/>
        </p:nvSpPr>
        <p:spPr>
          <a:xfrm rot="5400000">
            <a:off x="2616282" y="3532778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3"/>
          <p:cNvSpPr/>
          <p:nvPr/>
        </p:nvSpPr>
        <p:spPr>
          <a:xfrm rot="5400000">
            <a:off x="2616282" y="4258730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3"/>
          <p:cNvSpPr/>
          <p:nvPr/>
        </p:nvSpPr>
        <p:spPr>
          <a:xfrm rot="5400000">
            <a:off x="2616282" y="4591734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337575" y="1541250"/>
            <a:ext cx="605700" cy="1395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291275" y="1431150"/>
            <a:ext cx="8052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CIFRAS</a:t>
            </a:r>
            <a:endParaRPr sz="1100"/>
          </a:p>
        </p:txBody>
      </p:sp>
      <p:sp>
        <p:nvSpPr>
          <p:cNvPr id="95" name="Google Shape;95;p13"/>
          <p:cNvSpPr/>
          <p:nvPr/>
        </p:nvSpPr>
        <p:spPr>
          <a:xfrm>
            <a:off x="2884388" y="2763075"/>
            <a:ext cx="102000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3220425" y="3255225"/>
            <a:ext cx="2945400" cy="15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Al importar azúcar de otros países se abre la posibilidad de fortalecer las prácticas ilegales:</a:t>
            </a:r>
            <a:endParaRPr sz="800">
              <a:solidFill>
                <a:schemeClr val="dk1"/>
              </a:solidFill>
            </a:endParaRPr>
          </a:p>
          <a:p>
            <a:pPr marL="914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457200" lvl="0" indent="-279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s" sz="800">
                <a:solidFill>
                  <a:schemeClr val="dk1"/>
                </a:solidFill>
              </a:rPr>
              <a:t>La adición y derretimiento de azúcar para la producción de panela, la cual sería falsificada. </a:t>
            </a: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914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97" name="Google Shape;97;p13"/>
          <p:cNvSpPr txBox="1"/>
          <p:nvPr/>
        </p:nvSpPr>
        <p:spPr>
          <a:xfrm>
            <a:off x="3148575" y="2567825"/>
            <a:ext cx="30816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Estudio de Agronegocios e Industrias de Alimentos de la Universidad De Los Andes.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4039925" y="1075750"/>
            <a:ext cx="2905500" cy="342300"/>
          </a:xfrm>
          <a:prstGeom prst="rect">
            <a:avLst/>
          </a:prstGeom>
          <a:solidFill>
            <a:srgbClr val="B6D7A8">
              <a:alpha val="44000"/>
            </a:srgbClr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4069050" y="1033050"/>
            <a:ext cx="2756400" cy="10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Colombia ocupa el segundo puesto a nivel mundial, después de la India en la producción de panela. </a:t>
            </a:r>
            <a:endParaRPr sz="800"/>
          </a:p>
        </p:txBody>
      </p:sp>
      <p:sp>
        <p:nvSpPr>
          <p:cNvPr id="100" name="Google Shape;100;p13"/>
          <p:cNvSpPr txBox="1"/>
          <p:nvPr/>
        </p:nvSpPr>
        <p:spPr>
          <a:xfrm>
            <a:off x="4114475" y="1538613"/>
            <a:ext cx="2756400" cy="10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Según cifras del  Ministerio de Ambiente y Desarrollo Rural, Colombia ocupa el primer puesto en cuanto a consumo por habitante, pero diferentes estudios muestran que en los último años se ha visto una disminución en el consumo interno.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045775" y="3756350"/>
            <a:ext cx="2068800" cy="9492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185025" y="3406300"/>
            <a:ext cx="1401000" cy="1317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6713400" y="3539225"/>
            <a:ext cx="2194800" cy="858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4276838" y="3898725"/>
            <a:ext cx="2035200" cy="8067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1134300" y="440825"/>
            <a:ext cx="68754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>
                <a:solidFill>
                  <a:schemeClr val="dk1"/>
                </a:solidFill>
              </a:rPr>
              <a:t>RAZONES DE LA DISMINUCIÓN DE CONSUMO DE PANELA EN EL PAÍS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1829175" y="793400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2555127" y="800452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2933905" y="800452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3342655" y="793400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3675658" y="800452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4"/>
          <p:cNvSpPr/>
          <p:nvPr/>
        </p:nvSpPr>
        <p:spPr>
          <a:xfrm>
            <a:off x="4038634" y="796926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4"/>
          <p:cNvSpPr/>
          <p:nvPr/>
        </p:nvSpPr>
        <p:spPr>
          <a:xfrm>
            <a:off x="4734614" y="80045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4"/>
          <p:cNvSpPr/>
          <p:nvPr/>
        </p:nvSpPr>
        <p:spPr>
          <a:xfrm>
            <a:off x="4401610" y="800452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4"/>
          <p:cNvSpPr/>
          <p:nvPr/>
        </p:nvSpPr>
        <p:spPr>
          <a:xfrm>
            <a:off x="5127562" y="80045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4"/>
          <p:cNvSpPr/>
          <p:nvPr/>
        </p:nvSpPr>
        <p:spPr>
          <a:xfrm>
            <a:off x="5460566" y="80045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4"/>
          <p:cNvSpPr/>
          <p:nvPr/>
        </p:nvSpPr>
        <p:spPr>
          <a:xfrm>
            <a:off x="5853514" y="80045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/>
          <p:nvPr/>
        </p:nvSpPr>
        <p:spPr>
          <a:xfrm>
            <a:off x="6186517" y="800452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4"/>
          <p:cNvSpPr/>
          <p:nvPr/>
        </p:nvSpPr>
        <p:spPr>
          <a:xfrm>
            <a:off x="6519521" y="793400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>
            <a:off x="6882497" y="800452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"/>
          <p:cNvSpPr/>
          <p:nvPr/>
        </p:nvSpPr>
        <p:spPr>
          <a:xfrm>
            <a:off x="7215500" y="793400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2176359" y="800443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14"/>
          <p:cNvPicPr preferRelativeResize="0"/>
          <p:nvPr/>
        </p:nvPicPr>
        <p:blipFill rotWithShape="1">
          <a:blip r:embed="rId3">
            <a:alphaModFix/>
          </a:blip>
          <a:srcRect r="2056"/>
          <a:stretch/>
        </p:blipFill>
        <p:spPr>
          <a:xfrm>
            <a:off x="5164350" y="1133224"/>
            <a:ext cx="2430600" cy="1949100"/>
          </a:xfrm>
          <a:prstGeom prst="ellipse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7" name="Google Shape;127;p14"/>
          <p:cNvCxnSpPr/>
          <p:nvPr/>
        </p:nvCxnSpPr>
        <p:spPr>
          <a:xfrm>
            <a:off x="6379650" y="3082450"/>
            <a:ext cx="7200" cy="24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Google Shape;128;p14"/>
          <p:cNvSpPr txBox="1"/>
          <p:nvPr/>
        </p:nvSpPr>
        <p:spPr>
          <a:xfrm>
            <a:off x="6675900" y="3250425"/>
            <a:ext cx="2232300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En los sectores más populares se presenta una necesidad más alta de consumir panela por ser un producto con amplios beneficios, en cuanto a lo económico y seguido de lo nutricional. 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pic>
        <p:nvPicPr>
          <p:cNvPr id="129" name="Google Shape;129;p14"/>
          <p:cNvPicPr preferRelativeResize="0"/>
          <p:nvPr/>
        </p:nvPicPr>
        <p:blipFill rotWithShape="1">
          <a:blip r:embed="rId4">
            <a:alphaModFix/>
          </a:blip>
          <a:srcRect t="21141"/>
          <a:stretch/>
        </p:blipFill>
        <p:spPr>
          <a:xfrm>
            <a:off x="1474450" y="1133225"/>
            <a:ext cx="2430600" cy="1949100"/>
          </a:xfrm>
          <a:prstGeom prst="ellipse">
            <a:avLst/>
          </a:prstGeom>
          <a:noFill/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0" name="Google Shape;130;p14"/>
          <p:cNvCxnSpPr/>
          <p:nvPr/>
        </p:nvCxnSpPr>
        <p:spPr>
          <a:xfrm>
            <a:off x="2639725" y="3082400"/>
            <a:ext cx="9600" cy="16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" name="Google Shape;131;p14"/>
          <p:cNvSpPr txBox="1"/>
          <p:nvPr/>
        </p:nvSpPr>
        <p:spPr>
          <a:xfrm>
            <a:off x="2062575" y="3318200"/>
            <a:ext cx="20352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Las personas prefieren usar azúcar por falta de conocimiento en cuanto al valor nutricional que posee la panela y por el sesgo que se tiene en cuanto al valor socioeconómico que te da el uso del mismo.</a:t>
            </a:r>
            <a:endParaRPr sz="9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cxnSp>
        <p:nvCxnSpPr>
          <p:cNvPr id="132" name="Google Shape;132;p14"/>
          <p:cNvCxnSpPr/>
          <p:nvPr/>
        </p:nvCxnSpPr>
        <p:spPr>
          <a:xfrm flipH="1">
            <a:off x="5180100" y="3315525"/>
            <a:ext cx="7800" cy="58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14"/>
          <p:cNvCxnSpPr/>
          <p:nvPr/>
        </p:nvCxnSpPr>
        <p:spPr>
          <a:xfrm>
            <a:off x="7933575" y="3356700"/>
            <a:ext cx="9600" cy="19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p14"/>
          <p:cNvSpPr txBox="1"/>
          <p:nvPr/>
        </p:nvSpPr>
        <p:spPr>
          <a:xfrm>
            <a:off x="4327088" y="3898725"/>
            <a:ext cx="1934700" cy="2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Se estima que la panela sea considera como parte fundamental para la canasta básica familiar para miles de campesinos. 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160650" y="3383525"/>
            <a:ext cx="1401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 Los estratos altos no tienen como primera opción la panela como endulzante, y solo en pequeñas y nulas proporciones hacen parte de la canasta básica familiar</a:t>
            </a:r>
            <a:r>
              <a:rPr lang="es" sz="900" b="1">
                <a:solidFill>
                  <a:schemeClr val="dk1"/>
                </a:solidFill>
              </a:rPr>
              <a:t>.</a:t>
            </a:r>
            <a:endParaRPr/>
          </a:p>
        </p:txBody>
      </p:sp>
      <p:cxnSp>
        <p:nvCxnSpPr>
          <p:cNvPr id="136" name="Google Shape;136;p14"/>
          <p:cNvCxnSpPr/>
          <p:nvPr/>
        </p:nvCxnSpPr>
        <p:spPr>
          <a:xfrm rot="10800000">
            <a:off x="5187975" y="3330300"/>
            <a:ext cx="2745600" cy="2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4"/>
          <p:cNvCxnSpPr/>
          <p:nvPr/>
        </p:nvCxnSpPr>
        <p:spPr>
          <a:xfrm rot="10800000">
            <a:off x="777100" y="3235475"/>
            <a:ext cx="2390400" cy="1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4"/>
          <p:cNvCxnSpPr/>
          <p:nvPr/>
        </p:nvCxnSpPr>
        <p:spPr>
          <a:xfrm>
            <a:off x="3158300" y="3235550"/>
            <a:ext cx="9300" cy="52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9" name="Google Shape;139;p14"/>
          <p:cNvCxnSpPr/>
          <p:nvPr/>
        </p:nvCxnSpPr>
        <p:spPr>
          <a:xfrm>
            <a:off x="777125" y="3235550"/>
            <a:ext cx="9600" cy="19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/>
          <p:nvPr/>
        </p:nvSpPr>
        <p:spPr>
          <a:xfrm>
            <a:off x="5597675" y="3349875"/>
            <a:ext cx="1789800" cy="4881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/>
          <p:nvPr/>
        </p:nvSpPr>
        <p:spPr>
          <a:xfrm>
            <a:off x="5626200" y="3990550"/>
            <a:ext cx="1789800" cy="9204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5"/>
          <p:cNvSpPr/>
          <p:nvPr/>
        </p:nvSpPr>
        <p:spPr>
          <a:xfrm>
            <a:off x="6190850" y="1277075"/>
            <a:ext cx="2572200" cy="1854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5"/>
          <p:cNvSpPr/>
          <p:nvPr/>
        </p:nvSpPr>
        <p:spPr>
          <a:xfrm>
            <a:off x="6238800" y="1746575"/>
            <a:ext cx="2445300" cy="757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5"/>
          <p:cNvSpPr txBox="1"/>
          <p:nvPr/>
        </p:nvSpPr>
        <p:spPr>
          <a:xfrm>
            <a:off x="1205600" y="340325"/>
            <a:ext cx="68754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>
                <a:solidFill>
                  <a:schemeClr val="dk1"/>
                </a:solidFill>
              </a:rPr>
              <a:t>LOS BENEFICIOS DE COMER PANELA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2073400" y="824975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"/>
          <p:cNvSpPr/>
          <p:nvPr/>
        </p:nvSpPr>
        <p:spPr>
          <a:xfrm>
            <a:off x="2799352" y="8320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3178130" y="8320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"/>
          <p:cNvSpPr/>
          <p:nvPr/>
        </p:nvSpPr>
        <p:spPr>
          <a:xfrm>
            <a:off x="3586880" y="824975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5"/>
          <p:cNvSpPr/>
          <p:nvPr/>
        </p:nvSpPr>
        <p:spPr>
          <a:xfrm>
            <a:off x="3919883" y="8320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5"/>
          <p:cNvSpPr/>
          <p:nvPr/>
        </p:nvSpPr>
        <p:spPr>
          <a:xfrm>
            <a:off x="4282859" y="828501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5"/>
          <p:cNvSpPr/>
          <p:nvPr/>
        </p:nvSpPr>
        <p:spPr>
          <a:xfrm>
            <a:off x="4978839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"/>
          <p:cNvSpPr/>
          <p:nvPr/>
        </p:nvSpPr>
        <p:spPr>
          <a:xfrm>
            <a:off x="4645835" y="8320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5"/>
          <p:cNvSpPr/>
          <p:nvPr/>
        </p:nvSpPr>
        <p:spPr>
          <a:xfrm>
            <a:off x="5371787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5"/>
          <p:cNvSpPr/>
          <p:nvPr/>
        </p:nvSpPr>
        <p:spPr>
          <a:xfrm>
            <a:off x="5704791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6097739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6430742" y="83202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6763746" y="82497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5"/>
          <p:cNvSpPr/>
          <p:nvPr/>
        </p:nvSpPr>
        <p:spPr>
          <a:xfrm>
            <a:off x="7126722" y="83202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5"/>
          <p:cNvSpPr/>
          <p:nvPr/>
        </p:nvSpPr>
        <p:spPr>
          <a:xfrm>
            <a:off x="7459725" y="82497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5"/>
          <p:cNvSpPr/>
          <p:nvPr/>
        </p:nvSpPr>
        <p:spPr>
          <a:xfrm>
            <a:off x="2420584" y="832018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626" y="1300500"/>
            <a:ext cx="1548600" cy="3633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15"/>
          <p:cNvCxnSpPr/>
          <p:nvPr/>
        </p:nvCxnSpPr>
        <p:spPr>
          <a:xfrm rot="10800000">
            <a:off x="1965686" y="4345041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7" name="Google Shape;167;p15"/>
          <p:cNvSpPr/>
          <p:nvPr/>
        </p:nvSpPr>
        <p:spPr>
          <a:xfrm rot="5418683">
            <a:off x="1880624" y="4293299"/>
            <a:ext cx="110402" cy="1047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8" name="Google Shape;168;p15"/>
          <p:cNvCxnSpPr>
            <a:endCxn id="169" idx="4"/>
          </p:cNvCxnSpPr>
          <p:nvPr/>
        </p:nvCxnSpPr>
        <p:spPr>
          <a:xfrm rot="10800000">
            <a:off x="1746986" y="2677378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" name="Google Shape;169;p15"/>
          <p:cNvSpPr/>
          <p:nvPr/>
        </p:nvSpPr>
        <p:spPr>
          <a:xfrm rot="5420222">
            <a:off x="1744435" y="2629078"/>
            <a:ext cx="102002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0" name="Google Shape;170;p15"/>
          <p:cNvCxnSpPr>
            <a:endCxn id="171" idx="4"/>
          </p:cNvCxnSpPr>
          <p:nvPr/>
        </p:nvCxnSpPr>
        <p:spPr>
          <a:xfrm rot="10800000" flipH="1">
            <a:off x="3460037" y="2071145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15"/>
          <p:cNvSpPr/>
          <p:nvPr/>
        </p:nvSpPr>
        <p:spPr>
          <a:xfrm rot="-5400000">
            <a:off x="3692987" y="2022995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2" name="Google Shape;172;p15"/>
          <p:cNvCxnSpPr>
            <a:endCxn id="173" idx="4"/>
          </p:cNvCxnSpPr>
          <p:nvPr/>
        </p:nvCxnSpPr>
        <p:spPr>
          <a:xfrm rot="10800000" flipH="1">
            <a:off x="3460037" y="3084720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15"/>
          <p:cNvSpPr/>
          <p:nvPr/>
        </p:nvSpPr>
        <p:spPr>
          <a:xfrm rot="-5400000">
            <a:off x="3692987" y="3036570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4" name="Google Shape;174;p15"/>
          <p:cNvCxnSpPr>
            <a:endCxn id="175" idx="4"/>
          </p:cNvCxnSpPr>
          <p:nvPr/>
        </p:nvCxnSpPr>
        <p:spPr>
          <a:xfrm rot="10800000" flipH="1">
            <a:off x="3178137" y="3869545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" name="Google Shape;175;p15"/>
          <p:cNvSpPr/>
          <p:nvPr/>
        </p:nvSpPr>
        <p:spPr>
          <a:xfrm rot="-5400000">
            <a:off x="3411087" y="3821395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"/>
          <p:cNvSpPr txBox="1"/>
          <p:nvPr/>
        </p:nvSpPr>
        <p:spPr>
          <a:xfrm>
            <a:off x="492075" y="1272475"/>
            <a:ext cx="1473600" cy="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El calcio, fortalece la parte ósea del cuerpo y con la formación de una mejor dentadura.</a:t>
            </a:r>
            <a:endParaRPr sz="800"/>
          </a:p>
        </p:txBody>
      </p:sp>
      <p:sp>
        <p:nvSpPr>
          <p:cNvPr id="177" name="Google Shape;177;p15"/>
          <p:cNvSpPr txBox="1"/>
          <p:nvPr/>
        </p:nvSpPr>
        <p:spPr>
          <a:xfrm>
            <a:off x="184425" y="2265775"/>
            <a:ext cx="1411200" cy="1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 El hierro, previene la anemia, además, fortalece el sistema inmunológico y  previene enfermedades del sistema respiratorio  y urinario.</a:t>
            </a:r>
            <a:endParaRPr sz="800"/>
          </a:p>
        </p:txBody>
      </p:sp>
      <p:sp>
        <p:nvSpPr>
          <p:cNvPr id="178" name="Google Shape;178;p15"/>
          <p:cNvSpPr txBox="1"/>
          <p:nvPr/>
        </p:nvSpPr>
        <p:spPr>
          <a:xfrm>
            <a:off x="184425" y="3570950"/>
            <a:ext cx="16596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 El potasio, es el que mantiene el equilibrio del líquido intracelular. </a:t>
            </a:r>
            <a:endParaRPr sz="8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El magnesio, es fortificante del sistema nervioso.</a:t>
            </a:r>
            <a:endParaRPr sz="800"/>
          </a:p>
        </p:txBody>
      </p:sp>
      <p:cxnSp>
        <p:nvCxnSpPr>
          <p:cNvPr id="179" name="Google Shape;179;p15"/>
          <p:cNvCxnSpPr>
            <a:endCxn id="180" idx="4"/>
          </p:cNvCxnSpPr>
          <p:nvPr/>
        </p:nvCxnSpPr>
        <p:spPr>
          <a:xfrm rot="10800000">
            <a:off x="2016936" y="1592316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15"/>
          <p:cNvSpPr/>
          <p:nvPr/>
        </p:nvSpPr>
        <p:spPr>
          <a:xfrm rot="5420222">
            <a:off x="2014385" y="1544016"/>
            <a:ext cx="102002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5"/>
          <p:cNvSpPr txBox="1"/>
          <p:nvPr/>
        </p:nvSpPr>
        <p:spPr>
          <a:xfrm>
            <a:off x="3867075" y="1731325"/>
            <a:ext cx="12285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/>
              <a:t>La vitamina A es fundamental para la vista .</a:t>
            </a: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"/>
          <p:cNvSpPr txBox="1"/>
          <p:nvPr/>
        </p:nvSpPr>
        <p:spPr>
          <a:xfrm>
            <a:off x="3460000" y="3662975"/>
            <a:ext cx="1411200" cy="5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La vitamina D incrementa la absorción del calcio y fosfato en el intestino.</a:t>
            </a:r>
            <a:endParaRPr sz="800"/>
          </a:p>
        </p:txBody>
      </p:sp>
      <p:sp>
        <p:nvSpPr>
          <p:cNvPr id="183" name="Google Shape;183;p15"/>
          <p:cNvSpPr txBox="1"/>
          <p:nvPr/>
        </p:nvSpPr>
        <p:spPr>
          <a:xfrm>
            <a:off x="3838200" y="2650875"/>
            <a:ext cx="8823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La vitamina B6 es necesaria para la producción de glóbulos rojos.</a:t>
            </a:r>
            <a:endParaRPr sz="800"/>
          </a:p>
        </p:txBody>
      </p:sp>
      <p:sp>
        <p:nvSpPr>
          <p:cNvPr id="184" name="Google Shape;184;p15"/>
          <p:cNvSpPr/>
          <p:nvPr/>
        </p:nvSpPr>
        <p:spPr>
          <a:xfrm rot="-5400000">
            <a:off x="5208603" y="4290819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"/>
          <p:cNvSpPr/>
          <p:nvPr/>
        </p:nvSpPr>
        <p:spPr>
          <a:xfrm rot="-5400000">
            <a:off x="5212128" y="3594840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5"/>
          <p:cNvSpPr/>
          <p:nvPr/>
        </p:nvSpPr>
        <p:spPr>
          <a:xfrm rot="-5400000">
            <a:off x="5212128" y="3927843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5"/>
          <p:cNvSpPr/>
          <p:nvPr/>
        </p:nvSpPr>
        <p:spPr>
          <a:xfrm rot="-5400000">
            <a:off x="5212128" y="3201891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5"/>
          <p:cNvSpPr/>
          <p:nvPr/>
        </p:nvSpPr>
        <p:spPr>
          <a:xfrm rot="-5400000">
            <a:off x="5212128" y="2868888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"/>
          <p:cNvSpPr/>
          <p:nvPr/>
        </p:nvSpPr>
        <p:spPr>
          <a:xfrm rot="-5400000">
            <a:off x="5212128" y="2475940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5"/>
          <p:cNvSpPr/>
          <p:nvPr/>
        </p:nvSpPr>
        <p:spPr>
          <a:xfrm rot="-5400000">
            <a:off x="5212128" y="2142936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"/>
          <p:cNvSpPr/>
          <p:nvPr/>
        </p:nvSpPr>
        <p:spPr>
          <a:xfrm rot="-5400000">
            <a:off x="5205077" y="1809932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5"/>
          <p:cNvSpPr txBox="1"/>
          <p:nvPr/>
        </p:nvSpPr>
        <p:spPr>
          <a:xfrm>
            <a:off x="6246900" y="1590700"/>
            <a:ext cx="24291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En el siglo XX  el Estado colombiano defendió la panela y su producción. Ya que, se entendía el valor cultural, nutricional y económico. No obstante, dicha contribución y apoyo estatal se quedo dentro de un recuerdo histórico. </a:t>
            </a:r>
            <a:endParaRPr sz="800"/>
          </a:p>
        </p:txBody>
      </p:sp>
      <p:sp>
        <p:nvSpPr>
          <p:cNvPr id="193" name="Google Shape;193;p15"/>
          <p:cNvSpPr/>
          <p:nvPr/>
        </p:nvSpPr>
        <p:spPr>
          <a:xfrm>
            <a:off x="7066725" y="2865500"/>
            <a:ext cx="983700" cy="2166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5"/>
          <p:cNvSpPr txBox="1"/>
          <p:nvPr/>
        </p:nvSpPr>
        <p:spPr>
          <a:xfrm>
            <a:off x="7064625" y="2796400"/>
            <a:ext cx="14112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EJEMPLO </a:t>
            </a:r>
            <a:endParaRPr/>
          </a:p>
        </p:txBody>
      </p:sp>
      <p:pic>
        <p:nvPicPr>
          <p:cNvPr id="195" name="Google Shape;19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375" y="1940090"/>
            <a:ext cx="332400" cy="4882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 txBox="1"/>
          <p:nvPr/>
        </p:nvSpPr>
        <p:spPr>
          <a:xfrm>
            <a:off x="5611950" y="3519125"/>
            <a:ext cx="18183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 </a:t>
            </a: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El posicionamiento de la panela mejoró hasta el punto en el que el precio de la tonelada de panela pasó de costar $13.500 a $ 42.000 en el año de 1982.</a:t>
            </a:r>
            <a:r>
              <a:rPr lang="es" sz="800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 sz="8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197" name="Google Shape;19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608093" y="3677388"/>
            <a:ext cx="1411207" cy="1401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15"/>
          <p:cNvCxnSpPr/>
          <p:nvPr/>
        </p:nvCxnSpPr>
        <p:spPr>
          <a:xfrm rot="10800000">
            <a:off x="1918586" y="3766991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15"/>
          <p:cNvSpPr/>
          <p:nvPr/>
        </p:nvSpPr>
        <p:spPr>
          <a:xfrm rot="5418683">
            <a:off x="1877224" y="3715324"/>
            <a:ext cx="110402" cy="1047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5"/>
          <p:cNvSpPr txBox="1"/>
          <p:nvPr/>
        </p:nvSpPr>
        <p:spPr>
          <a:xfrm>
            <a:off x="6314350" y="1212950"/>
            <a:ext cx="26256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/>
              <a:t>COMO LO MENCIONA NATALIA ROBLEDO:</a:t>
            </a:r>
            <a:endParaRPr sz="800" b="1"/>
          </a:p>
        </p:txBody>
      </p:sp>
      <p:cxnSp>
        <p:nvCxnSpPr>
          <p:cNvPr id="201" name="Google Shape;201;p15"/>
          <p:cNvCxnSpPr/>
          <p:nvPr/>
        </p:nvCxnSpPr>
        <p:spPr>
          <a:xfrm>
            <a:off x="7471425" y="1474825"/>
            <a:ext cx="900" cy="27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" name="Google Shape;202;p15"/>
          <p:cNvSpPr txBox="1"/>
          <p:nvPr/>
        </p:nvSpPr>
        <p:spPr>
          <a:xfrm>
            <a:off x="5597663" y="3190425"/>
            <a:ext cx="1789800" cy="3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Alfonso Flórez Ortiz fue acusado de doping porque llevaba con él unos cubos de panela. </a:t>
            </a:r>
            <a:endParaRPr/>
          </a:p>
        </p:txBody>
      </p:sp>
      <p:cxnSp>
        <p:nvCxnSpPr>
          <p:cNvPr id="203" name="Google Shape;203;p15"/>
          <p:cNvCxnSpPr/>
          <p:nvPr/>
        </p:nvCxnSpPr>
        <p:spPr>
          <a:xfrm>
            <a:off x="6430750" y="3063950"/>
            <a:ext cx="900" cy="27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15"/>
          <p:cNvCxnSpPr/>
          <p:nvPr/>
        </p:nvCxnSpPr>
        <p:spPr>
          <a:xfrm rot="10800000">
            <a:off x="6430875" y="3054050"/>
            <a:ext cx="629400" cy="6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15"/>
          <p:cNvCxnSpPr/>
          <p:nvPr/>
        </p:nvCxnSpPr>
        <p:spPr>
          <a:xfrm flipH="1">
            <a:off x="6435925" y="3848375"/>
            <a:ext cx="2700" cy="146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"/>
          <p:cNvSpPr/>
          <p:nvPr/>
        </p:nvSpPr>
        <p:spPr>
          <a:xfrm>
            <a:off x="5448150" y="3625300"/>
            <a:ext cx="2285700" cy="576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"/>
          <p:cNvSpPr/>
          <p:nvPr/>
        </p:nvSpPr>
        <p:spPr>
          <a:xfrm>
            <a:off x="5550550" y="4418825"/>
            <a:ext cx="2026200" cy="576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" name="Google Shape;2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501" y="1428500"/>
            <a:ext cx="1548600" cy="3633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16"/>
          <p:cNvCxnSpPr/>
          <p:nvPr/>
        </p:nvCxnSpPr>
        <p:spPr>
          <a:xfrm rot="10800000">
            <a:off x="1915386" y="4451491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4" name="Google Shape;214;p16"/>
          <p:cNvSpPr/>
          <p:nvPr/>
        </p:nvSpPr>
        <p:spPr>
          <a:xfrm rot="5418683">
            <a:off x="1874024" y="4399824"/>
            <a:ext cx="110402" cy="1047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5" name="Google Shape;215;p16"/>
          <p:cNvCxnSpPr>
            <a:endCxn id="216" idx="4"/>
          </p:cNvCxnSpPr>
          <p:nvPr/>
        </p:nvCxnSpPr>
        <p:spPr>
          <a:xfrm rot="10800000">
            <a:off x="1763186" y="3098666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6" name="Google Shape;216;p16"/>
          <p:cNvSpPr/>
          <p:nvPr/>
        </p:nvSpPr>
        <p:spPr>
          <a:xfrm rot="5420222">
            <a:off x="1760635" y="3050366"/>
            <a:ext cx="102002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7" name="Google Shape;217;p16"/>
          <p:cNvCxnSpPr>
            <a:endCxn id="218" idx="4"/>
          </p:cNvCxnSpPr>
          <p:nvPr/>
        </p:nvCxnSpPr>
        <p:spPr>
          <a:xfrm rot="10800000" flipH="1">
            <a:off x="3362349" y="2510645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16"/>
          <p:cNvSpPr/>
          <p:nvPr/>
        </p:nvSpPr>
        <p:spPr>
          <a:xfrm rot="-5400000">
            <a:off x="3595299" y="2462495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9" name="Google Shape;219;p16"/>
          <p:cNvCxnSpPr>
            <a:endCxn id="220" idx="4"/>
          </p:cNvCxnSpPr>
          <p:nvPr/>
        </p:nvCxnSpPr>
        <p:spPr>
          <a:xfrm rot="10800000" flipH="1">
            <a:off x="3237774" y="3705195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0" name="Google Shape;220;p16"/>
          <p:cNvSpPr/>
          <p:nvPr/>
        </p:nvSpPr>
        <p:spPr>
          <a:xfrm rot="-5400000">
            <a:off x="3470724" y="3657045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"/>
          <p:cNvSpPr txBox="1"/>
          <p:nvPr/>
        </p:nvSpPr>
        <p:spPr>
          <a:xfrm>
            <a:off x="202875" y="1093976"/>
            <a:ext cx="2285700" cy="9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22" name="Google Shape;222;p16"/>
          <p:cNvSpPr txBox="1"/>
          <p:nvPr/>
        </p:nvSpPr>
        <p:spPr>
          <a:xfrm>
            <a:off x="311500" y="1904900"/>
            <a:ext cx="1473600" cy="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Aumenta los niveles de colesterol malo (LDL) y disminuye los del colesterol bueno (HDL).</a:t>
            </a:r>
            <a:endParaRPr sz="800"/>
          </a:p>
        </p:txBody>
      </p:sp>
      <p:sp>
        <p:nvSpPr>
          <p:cNvPr id="223" name="Google Shape;223;p16"/>
          <p:cNvSpPr txBox="1"/>
          <p:nvPr/>
        </p:nvSpPr>
        <p:spPr>
          <a:xfrm>
            <a:off x="198500" y="2755175"/>
            <a:ext cx="1411200" cy="1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cxnSp>
        <p:nvCxnSpPr>
          <p:cNvPr id="224" name="Google Shape;224;p16"/>
          <p:cNvCxnSpPr>
            <a:endCxn id="225" idx="4"/>
          </p:cNvCxnSpPr>
          <p:nvPr/>
        </p:nvCxnSpPr>
        <p:spPr>
          <a:xfrm rot="10800000">
            <a:off x="2015661" y="2180316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Google Shape;225;p16"/>
          <p:cNvSpPr/>
          <p:nvPr/>
        </p:nvSpPr>
        <p:spPr>
          <a:xfrm rot="5420222">
            <a:off x="2013110" y="2132016"/>
            <a:ext cx="102002" cy="969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6"/>
          <p:cNvSpPr txBox="1"/>
          <p:nvPr/>
        </p:nvSpPr>
        <p:spPr>
          <a:xfrm>
            <a:off x="3621975" y="4111975"/>
            <a:ext cx="1473600" cy="5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227" name="Google Shape;227;p16"/>
          <p:cNvSpPr txBox="1"/>
          <p:nvPr/>
        </p:nvSpPr>
        <p:spPr>
          <a:xfrm>
            <a:off x="3694750" y="2231625"/>
            <a:ext cx="11616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Daña el hígado, ya que, descompone la glucosa y fructosa. </a:t>
            </a:r>
            <a:endParaRPr sz="800"/>
          </a:p>
        </p:txBody>
      </p:sp>
      <p:sp>
        <p:nvSpPr>
          <p:cNvPr id="228" name="Google Shape;228;p16"/>
          <p:cNvSpPr txBox="1"/>
          <p:nvPr/>
        </p:nvSpPr>
        <p:spPr>
          <a:xfrm>
            <a:off x="257625" y="3149963"/>
            <a:ext cx="13380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Puede provocar cáncer debido a los niveles altos de insulina.</a:t>
            </a:r>
            <a:endParaRPr sz="800"/>
          </a:p>
        </p:txBody>
      </p:sp>
      <p:sp>
        <p:nvSpPr>
          <p:cNvPr id="229" name="Google Shape;229;p16"/>
          <p:cNvSpPr txBox="1"/>
          <p:nvPr/>
        </p:nvSpPr>
        <p:spPr>
          <a:xfrm>
            <a:off x="3615951" y="3563375"/>
            <a:ext cx="7626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Afecta el sistema inmunitario.</a:t>
            </a:r>
            <a:endParaRPr/>
          </a:p>
        </p:txBody>
      </p:sp>
      <p:sp>
        <p:nvSpPr>
          <p:cNvPr id="230" name="Google Shape;230;p16"/>
          <p:cNvSpPr txBox="1"/>
          <p:nvPr/>
        </p:nvSpPr>
        <p:spPr>
          <a:xfrm>
            <a:off x="3443288" y="1723675"/>
            <a:ext cx="10128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Provoca caries.</a:t>
            </a:r>
            <a:endParaRPr/>
          </a:p>
        </p:txBody>
      </p:sp>
      <p:sp>
        <p:nvSpPr>
          <p:cNvPr id="231" name="Google Shape;231;p16"/>
          <p:cNvSpPr txBox="1"/>
          <p:nvPr/>
        </p:nvSpPr>
        <p:spPr>
          <a:xfrm>
            <a:off x="1325325" y="4182375"/>
            <a:ext cx="7023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Es el mayor causante de obesidad.</a:t>
            </a:r>
            <a:endParaRPr/>
          </a:p>
        </p:txBody>
      </p:sp>
      <p:cxnSp>
        <p:nvCxnSpPr>
          <p:cNvPr id="232" name="Google Shape;232;p16"/>
          <p:cNvCxnSpPr>
            <a:endCxn id="233" idx="4"/>
          </p:cNvCxnSpPr>
          <p:nvPr/>
        </p:nvCxnSpPr>
        <p:spPr>
          <a:xfrm rot="10800000" flipH="1">
            <a:off x="3110899" y="1869170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3" name="Google Shape;233;p16"/>
          <p:cNvSpPr/>
          <p:nvPr/>
        </p:nvSpPr>
        <p:spPr>
          <a:xfrm rot="-5400000">
            <a:off x="3343849" y="1821020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6"/>
          <p:cNvSpPr/>
          <p:nvPr/>
        </p:nvSpPr>
        <p:spPr>
          <a:xfrm rot="-5400000">
            <a:off x="4800028" y="4415782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6"/>
          <p:cNvSpPr/>
          <p:nvPr/>
        </p:nvSpPr>
        <p:spPr>
          <a:xfrm rot="-5400000">
            <a:off x="4803553" y="371980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6"/>
          <p:cNvSpPr/>
          <p:nvPr/>
        </p:nvSpPr>
        <p:spPr>
          <a:xfrm rot="-5400000">
            <a:off x="4803553" y="4052806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6"/>
          <p:cNvSpPr/>
          <p:nvPr/>
        </p:nvSpPr>
        <p:spPr>
          <a:xfrm rot="-5400000">
            <a:off x="4803553" y="3326854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6"/>
          <p:cNvSpPr/>
          <p:nvPr/>
        </p:nvSpPr>
        <p:spPr>
          <a:xfrm rot="-5400000">
            <a:off x="4803553" y="2993850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6"/>
          <p:cNvSpPr/>
          <p:nvPr/>
        </p:nvSpPr>
        <p:spPr>
          <a:xfrm rot="-5400000">
            <a:off x="4803553" y="2600902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"/>
          <p:cNvSpPr/>
          <p:nvPr/>
        </p:nvSpPr>
        <p:spPr>
          <a:xfrm rot="-5400000">
            <a:off x="4803553" y="2267899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6"/>
          <p:cNvSpPr/>
          <p:nvPr/>
        </p:nvSpPr>
        <p:spPr>
          <a:xfrm rot="-5400000">
            <a:off x="4796502" y="193489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775" y="-16437"/>
            <a:ext cx="1235225" cy="123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975" y="3976775"/>
            <a:ext cx="1235225" cy="12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6"/>
          <p:cNvSpPr txBox="1"/>
          <p:nvPr/>
        </p:nvSpPr>
        <p:spPr>
          <a:xfrm>
            <a:off x="5198250" y="1428488"/>
            <a:ext cx="3790500" cy="1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Dentro de las diferencias que poseen estos dos productos, vistos desde la urbanización, la presentación, la calidad y los aspectos físicos, todo esto induce a que el consumidor prefiera el azúcar como un endulzante por su fácil  y rápida disolución.</a:t>
            </a:r>
            <a:endParaRPr sz="900"/>
          </a:p>
        </p:txBody>
      </p:sp>
      <p:sp>
        <p:nvSpPr>
          <p:cNvPr id="245" name="Google Shape;245;p16"/>
          <p:cNvSpPr txBox="1"/>
          <p:nvPr/>
        </p:nvSpPr>
        <p:spPr>
          <a:xfrm>
            <a:off x="6322600" y="2518650"/>
            <a:ext cx="1915500" cy="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 industria a buscado nuevas formas de presentación: la panela granulada, en pastillas, los panelones y la panela fluida.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5511950" y="3960825"/>
            <a:ext cx="20865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 elaboración de bocadillos, confitería, panadería y fabricación de mieles, siropes y bebidas gaseosas, entre otros.</a:t>
            </a:r>
            <a:endParaRPr sz="900"/>
          </a:p>
        </p:txBody>
      </p:sp>
      <p:sp>
        <p:nvSpPr>
          <p:cNvPr id="247" name="Google Shape;247;p16"/>
          <p:cNvSpPr/>
          <p:nvPr/>
        </p:nvSpPr>
        <p:spPr>
          <a:xfrm rot="-5400000">
            <a:off x="4800027" y="154194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8" name="Google Shape;24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8248" y="2557625"/>
            <a:ext cx="1109192" cy="7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53250" y="2393828"/>
            <a:ext cx="627277" cy="92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6"/>
          <p:cNvSpPr txBox="1"/>
          <p:nvPr/>
        </p:nvSpPr>
        <p:spPr>
          <a:xfrm>
            <a:off x="2696825" y="215450"/>
            <a:ext cx="4119900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/>
              <a:t>¿ POR QUÉ EL AZÚCAR ESTÁ CATALOGADO COMO PRODUCTO PRINCIPAL EN LA CANASTA BÁSICA FAMILIAR ? </a:t>
            </a:r>
            <a:endParaRPr b="1"/>
          </a:p>
        </p:txBody>
      </p:sp>
      <p:sp>
        <p:nvSpPr>
          <p:cNvPr id="251" name="Google Shape;251;p16"/>
          <p:cNvSpPr/>
          <p:nvPr/>
        </p:nvSpPr>
        <p:spPr>
          <a:xfrm>
            <a:off x="2645702" y="10306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6"/>
          <p:cNvSpPr/>
          <p:nvPr/>
        </p:nvSpPr>
        <p:spPr>
          <a:xfrm>
            <a:off x="3024480" y="10306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6"/>
          <p:cNvSpPr/>
          <p:nvPr/>
        </p:nvSpPr>
        <p:spPr>
          <a:xfrm>
            <a:off x="3433230" y="1023575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6"/>
          <p:cNvSpPr/>
          <p:nvPr/>
        </p:nvSpPr>
        <p:spPr>
          <a:xfrm>
            <a:off x="3766233" y="10306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6"/>
          <p:cNvSpPr/>
          <p:nvPr/>
        </p:nvSpPr>
        <p:spPr>
          <a:xfrm>
            <a:off x="4129209" y="1027101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6"/>
          <p:cNvSpPr/>
          <p:nvPr/>
        </p:nvSpPr>
        <p:spPr>
          <a:xfrm>
            <a:off x="4825189" y="10306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6"/>
          <p:cNvSpPr/>
          <p:nvPr/>
        </p:nvSpPr>
        <p:spPr>
          <a:xfrm>
            <a:off x="4492185" y="10306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6"/>
          <p:cNvSpPr/>
          <p:nvPr/>
        </p:nvSpPr>
        <p:spPr>
          <a:xfrm>
            <a:off x="5218137" y="10306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6"/>
          <p:cNvSpPr/>
          <p:nvPr/>
        </p:nvSpPr>
        <p:spPr>
          <a:xfrm>
            <a:off x="5551141" y="10306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6"/>
          <p:cNvSpPr/>
          <p:nvPr/>
        </p:nvSpPr>
        <p:spPr>
          <a:xfrm>
            <a:off x="5944089" y="10306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6"/>
          <p:cNvSpPr/>
          <p:nvPr/>
        </p:nvSpPr>
        <p:spPr>
          <a:xfrm>
            <a:off x="6277092" y="103062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6"/>
          <p:cNvSpPr/>
          <p:nvPr/>
        </p:nvSpPr>
        <p:spPr>
          <a:xfrm>
            <a:off x="6610096" y="102357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3" name="Google Shape;26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13"/>
            <a:ext cx="1235225" cy="123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8775" y="3908263"/>
            <a:ext cx="1235225" cy="12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6"/>
          <p:cNvSpPr txBox="1"/>
          <p:nvPr/>
        </p:nvSpPr>
        <p:spPr>
          <a:xfrm>
            <a:off x="5393450" y="3545775"/>
            <a:ext cx="2323500" cy="5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 industria también ha buscado posicionarse como materia prima dentro de distintos procesos industriales, como lo serían: </a:t>
            </a:r>
            <a:endParaRPr/>
          </a:p>
        </p:txBody>
      </p:sp>
      <p:cxnSp>
        <p:nvCxnSpPr>
          <p:cNvPr id="266" name="Google Shape;266;p16"/>
          <p:cNvCxnSpPr/>
          <p:nvPr/>
        </p:nvCxnSpPr>
        <p:spPr>
          <a:xfrm>
            <a:off x="6498575" y="4182375"/>
            <a:ext cx="7200" cy="24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"/>
          <p:cNvSpPr/>
          <p:nvPr/>
        </p:nvSpPr>
        <p:spPr>
          <a:xfrm>
            <a:off x="6120400" y="4114800"/>
            <a:ext cx="2478000" cy="5340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7"/>
          <p:cNvSpPr/>
          <p:nvPr/>
        </p:nvSpPr>
        <p:spPr>
          <a:xfrm>
            <a:off x="6076000" y="2760475"/>
            <a:ext cx="2559300" cy="873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7"/>
          <p:cNvSpPr/>
          <p:nvPr/>
        </p:nvSpPr>
        <p:spPr>
          <a:xfrm>
            <a:off x="6009375" y="1465350"/>
            <a:ext cx="2619900" cy="646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7"/>
          <p:cNvSpPr txBox="1"/>
          <p:nvPr/>
        </p:nvSpPr>
        <p:spPr>
          <a:xfrm>
            <a:off x="6016775" y="1428775"/>
            <a:ext cx="25593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 disminución de la cuota de exportación,  trajo decadencia en el precio internacional del azúcar, destinando la producción azucarera exclusivamente al mercado interno.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75" name="Google Shape;275;p17"/>
          <p:cNvSpPr txBox="1"/>
          <p:nvPr/>
        </p:nvSpPr>
        <p:spPr>
          <a:xfrm>
            <a:off x="6097750" y="2724625"/>
            <a:ext cx="2478000" cy="17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 El exceso de oferta de panela contribuye a una caída en sus precios y cuando  mejoran las condiciones del mercado azucarero internacional, los cañicultores destinan su producción hacia las azucareras.</a:t>
            </a: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Los precios de la panela han tendido a disminuir debido al relativo aumento de la oferta del azúcar.</a:t>
            </a:r>
            <a:endParaRPr sz="900"/>
          </a:p>
        </p:txBody>
      </p:sp>
      <p:sp>
        <p:nvSpPr>
          <p:cNvPr id="276" name="Google Shape;276;p17"/>
          <p:cNvSpPr txBox="1"/>
          <p:nvPr/>
        </p:nvSpPr>
        <p:spPr>
          <a:xfrm>
            <a:off x="3635550" y="1507425"/>
            <a:ext cx="1088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La  disminución del 1 % en el precio del azúcar provoca una disminución de 0,65 % en el consumo de panela.</a:t>
            </a:r>
            <a:endParaRPr sz="900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</a:endParaRPr>
          </a:p>
        </p:txBody>
      </p:sp>
      <p:sp>
        <p:nvSpPr>
          <p:cNvPr id="277" name="Google Shape;277;p17"/>
          <p:cNvSpPr txBox="1"/>
          <p:nvPr/>
        </p:nvSpPr>
        <p:spPr>
          <a:xfrm>
            <a:off x="263475" y="2949275"/>
            <a:ext cx="2942400" cy="1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dk1"/>
                </a:solidFill>
              </a:rPr>
              <a:t>El consumo per cápita de panela y azúcar es distinto entre zonas urbanos y rurales, ya que, en zonas urbanas a menos uso de panela mayor consumo de azúcar, y simultáneamente pasa lo mismo en las zonas rurales, a menor uso de azúcar, mayor consumo de panela.</a:t>
            </a:r>
            <a:endParaRPr sz="800">
              <a:solidFill>
                <a:schemeClr val="dk1"/>
              </a:solidFill>
            </a:endParaRPr>
          </a:p>
        </p:txBody>
      </p:sp>
      <p:pic>
        <p:nvPicPr>
          <p:cNvPr id="278" name="Google Shape;2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475" y="1220925"/>
            <a:ext cx="3000000" cy="13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924" y="3783399"/>
            <a:ext cx="1895100" cy="128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/>
          <p:nvPr/>
        </p:nvSpPr>
        <p:spPr>
          <a:xfrm>
            <a:off x="423975" y="1568925"/>
            <a:ext cx="267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b="1">
                <a:solidFill>
                  <a:schemeClr val="dk1"/>
                </a:solidFill>
              </a:rPr>
              <a:t>Se puede entender que la panela y el azúcar son estrechamente competitivos dentro del consumo, ya que, son endulzantes de uso cotidiano. </a:t>
            </a:r>
            <a:endParaRPr sz="900" b="1">
              <a:solidFill>
                <a:schemeClr val="dk1"/>
              </a:solidFill>
            </a:endParaRPr>
          </a:p>
        </p:txBody>
      </p:sp>
      <p:cxnSp>
        <p:nvCxnSpPr>
          <p:cNvPr id="281" name="Google Shape;281;p17"/>
          <p:cNvCxnSpPr>
            <a:endCxn id="282" idx="4"/>
          </p:cNvCxnSpPr>
          <p:nvPr/>
        </p:nvCxnSpPr>
        <p:spPr>
          <a:xfrm rot="10800000" flipH="1">
            <a:off x="3254137" y="1891870"/>
            <a:ext cx="3324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2" name="Google Shape;282;p17"/>
          <p:cNvSpPr/>
          <p:nvPr/>
        </p:nvSpPr>
        <p:spPr>
          <a:xfrm rot="-5400000">
            <a:off x="3487087" y="1843720"/>
            <a:ext cx="102000" cy="96902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7"/>
          <p:cNvSpPr txBox="1"/>
          <p:nvPr/>
        </p:nvSpPr>
        <p:spPr>
          <a:xfrm>
            <a:off x="2614375" y="291700"/>
            <a:ext cx="42795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</a:rPr>
              <a:t>CONCLUSIONES 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2073400" y="824975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7"/>
          <p:cNvSpPr/>
          <p:nvPr/>
        </p:nvSpPr>
        <p:spPr>
          <a:xfrm>
            <a:off x="2799352" y="8320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7"/>
          <p:cNvSpPr/>
          <p:nvPr/>
        </p:nvSpPr>
        <p:spPr>
          <a:xfrm>
            <a:off x="3178130" y="832027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7"/>
          <p:cNvSpPr/>
          <p:nvPr/>
        </p:nvSpPr>
        <p:spPr>
          <a:xfrm>
            <a:off x="3586880" y="824975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7"/>
          <p:cNvSpPr/>
          <p:nvPr/>
        </p:nvSpPr>
        <p:spPr>
          <a:xfrm>
            <a:off x="3919883" y="8320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7"/>
          <p:cNvSpPr/>
          <p:nvPr/>
        </p:nvSpPr>
        <p:spPr>
          <a:xfrm>
            <a:off x="4282859" y="828501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"/>
          <p:cNvSpPr/>
          <p:nvPr/>
        </p:nvSpPr>
        <p:spPr>
          <a:xfrm>
            <a:off x="4978839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"/>
          <p:cNvSpPr/>
          <p:nvPr/>
        </p:nvSpPr>
        <p:spPr>
          <a:xfrm>
            <a:off x="4645835" y="832027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"/>
          <p:cNvSpPr/>
          <p:nvPr/>
        </p:nvSpPr>
        <p:spPr>
          <a:xfrm>
            <a:off x="5371787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"/>
          <p:cNvSpPr/>
          <p:nvPr/>
        </p:nvSpPr>
        <p:spPr>
          <a:xfrm>
            <a:off x="5704791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"/>
          <p:cNvSpPr/>
          <p:nvPr/>
        </p:nvSpPr>
        <p:spPr>
          <a:xfrm>
            <a:off x="6097739" y="832027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7"/>
          <p:cNvSpPr/>
          <p:nvPr/>
        </p:nvSpPr>
        <p:spPr>
          <a:xfrm>
            <a:off x="6430742" y="83202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7"/>
          <p:cNvSpPr/>
          <p:nvPr/>
        </p:nvSpPr>
        <p:spPr>
          <a:xfrm>
            <a:off x="6763746" y="82497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"/>
          <p:cNvSpPr/>
          <p:nvPr/>
        </p:nvSpPr>
        <p:spPr>
          <a:xfrm>
            <a:off x="7126722" y="83202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7"/>
          <p:cNvSpPr/>
          <p:nvPr/>
        </p:nvSpPr>
        <p:spPr>
          <a:xfrm>
            <a:off x="7459725" y="824975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7"/>
          <p:cNvSpPr/>
          <p:nvPr/>
        </p:nvSpPr>
        <p:spPr>
          <a:xfrm>
            <a:off x="2420584" y="832018"/>
            <a:ext cx="216600" cy="96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0" name="Google Shape;3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445" y="1348582"/>
            <a:ext cx="646500" cy="6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4895" y="2813907"/>
            <a:ext cx="646500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7"/>
          <p:cNvSpPr/>
          <p:nvPr/>
        </p:nvSpPr>
        <p:spPr>
          <a:xfrm rot="-5400000">
            <a:off x="4818578" y="3989794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7"/>
          <p:cNvSpPr/>
          <p:nvPr/>
        </p:nvSpPr>
        <p:spPr>
          <a:xfrm rot="-5400000">
            <a:off x="4822103" y="3293815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7"/>
          <p:cNvSpPr/>
          <p:nvPr/>
        </p:nvSpPr>
        <p:spPr>
          <a:xfrm rot="-5400000">
            <a:off x="4822103" y="3626818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7"/>
          <p:cNvSpPr/>
          <p:nvPr/>
        </p:nvSpPr>
        <p:spPr>
          <a:xfrm rot="-5400000">
            <a:off x="4822103" y="2900866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7"/>
          <p:cNvSpPr/>
          <p:nvPr/>
        </p:nvSpPr>
        <p:spPr>
          <a:xfrm rot="-5400000">
            <a:off x="4822103" y="2567863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7"/>
          <p:cNvSpPr/>
          <p:nvPr/>
        </p:nvSpPr>
        <p:spPr>
          <a:xfrm rot="-5400000">
            <a:off x="4822103" y="2174915"/>
            <a:ext cx="216600" cy="969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7"/>
          <p:cNvSpPr/>
          <p:nvPr/>
        </p:nvSpPr>
        <p:spPr>
          <a:xfrm rot="-5400000">
            <a:off x="4822103" y="1841911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7"/>
          <p:cNvSpPr/>
          <p:nvPr/>
        </p:nvSpPr>
        <p:spPr>
          <a:xfrm rot="-5400000">
            <a:off x="4815052" y="1508907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7"/>
          <p:cNvSpPr/>
          <p:nvPr/>
        </p:nvSpPr>
        <p:spPr>
          <a:xfrm rot="-5400000">
            <a:off x="4815053" y="4352769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7"/>
          <p:cNvSpPr/>
          <p:nvPr/>
        </p:nvSpPr>
        <p:spPr>
          <a:xfrm rot="-5400000">
            <a:off x="4822103" y="4745744"/>
            <a:ext cx="216600" cy="96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7"/>
          <p:cNvSpPr/>
          <p:nvPr/>
        </p:nvSpPr>
        <p:spPr>
          <a:xfrm rot="-5400000">
            <a:off x="4815052" y="1184032"/>
            <a:ext cx="216600" cy="96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3" name="Google Shape;3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4895" y="3919382"/>
            <a:ext cx="646500" cy="64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17"/>
          <p:cNvCxnSpPr/>
          <p:nvPr/>
        </p:nvCxnSpPr>
        <p:spPr>
          <a:xfrm>
            <a:off x="5704812" y="1671070"/>
            <a:ext cx="3045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" name="Google Shape;315;p17"/>
          <p:cNvCxnSpPr/>
          <p:nvPr/>
        </p:nvCxnSpPr>
        <p:spPr>
          <a:xfrm>
            <a:off x="5771512" y="3136395"/>
            <a:ext cx="3045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" name="Google Shape;316;p17"/>
          <p:cNvCxnSpPr/>
          <p:nvPr/>
        </p:nvCxnSpPr>
        <p:spPr>
          <a:xfrm>
            <a:off x="5793262" y="4241870"/>
            <a:ext cx="3045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</Words>
  <Application>Microsoft Office PowerPoint</Application>
  <PresentationFormat>Presentación en pantalla (16:9)</PresentationFormat>
  <Paragraphs>79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Maria Gutierrez Escobar</dc:creator>
  <cp:lastModifiedBy>Laura Maria Gutierrez Escobar</cp:lastModifiedBy>
  <cp:revision>1</cp:revision>
  <dcterms:modified xsi:type="dcterms:W3CDTF">2019-12-10T19:13:45Z</dcterms:modified>
</cp:coreProperties>
</file>